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0" r:id="rId4"/>
    <p:sldId id="263" r:id="rId5"/>
    <p:sldId id="267" r:id="rId6"/>
    <p:sldId id="264" r:id="rId7"/>
    <p:sldId id="268" r:id="rId8"/>
    <p:sldId id="265" r:id="rId9"/>
    <p:sldId id="272" r:id="rId10"/>
    <p:sldId id="273" r:id="rId11"/>
    <p:sldId id="261" r:id="rId12"/>
    <p:sldId id="270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9E47-6D28-488A-B802-87F5652E8A8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7256-3D02-4362-8172-D18A5900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7256-3D02-4362-8172-D18A590087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6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9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8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6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8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8DD1-FEC3-43BD-99A1-7C046CBADB0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801B-7EDE-4CDE-B680-412372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1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628800"/>
            <a:ext cx="6551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F0"/>
                </a:solidFill>
              </a:rPr>
              <a:t>Отчет о работе кружка</a:t>
            </a:r>
            <a:endParaRPr lang="ru-RU" sz="5400" b="1" i="1" dirty="0">
              <a:solidFill>
                <a:srgbClr val="00B0F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00B0F0"/>
                </a:solidFill>
              </a:rPr>
              <a:t>«Занимательная  математика»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021288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Руководитель кружка: воспитатель Соколова Н.А.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157192"/>
            <a:ext cx="51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6706" y="620688"/>
            <a:ext cx="7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МДОУ детский сад № 5 «Золушка»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Знакомство с часами</a:t>
            </a:r>
          </a:p>
        </p:txBody>
      </p:sp>
      <p:pic>
        <p:nvPicPr>
          <p:cNvPr id="5" name="Picture 2" descr="C:\Users\User\Desktop\Новая папка (5)\IMAG8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920880" cy="446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рабочий стол\Участие в турнире способностей Росток-images\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21" y="2780928"/>
            <a:ext cx="2404448" cy="3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рабочий стол\Участие в турнире способностей Росток-images\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4" y="1916832"/>
            <a:ext cx="2404447" cy="3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рабочий стол\Участие в турнире способностей Росток-images\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9" y="3015166"/>
            <a:ext cx="2404448" cy="3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рабочий стол\Участие в турнире способностей Росток-images\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08" y="2391009"/>
            <a:ext cx="2376264" cy="33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404664"/>
            <a:ext cx="698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Участие в открытом 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Всероссийском турнире способностей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3078" name="Picture 6" descr="C:\Users\User\Desktop\рабочий стол\Участие в турнире способностей Росток-images\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48680"/>
            <a:ext cx="2404448" cy="3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62880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b="1" i="1" dirty="0" smtClean="0"/>
              <a:t>арифметический </a:t>
            </a:r>
            <a:r>
              <a:rPr lang="ru-RU" b="1" i="1" dirty="0"/>
              <a:t>и геометрический навыки на основе зрительного, тактильного и слухового восприятия</a:t>
            </a:r>
            <a:r>
              <a:rPr lang="ru-RU" b="1" i="1" dirty="0" smtClean="0"/>
              <a:t>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b="1" i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b="1" i="1" dirty="0"/>
              <a:t>произвольность психических процессов, абстрактно-логических и наглядно-образных видов мышления и типов памяти, основных мыслительных операций, основных свойств внимания, доказательная речь и речь-рассуждение</a:t>
            </a:r>
            <a:r>
              <a:rPr lang="ru-RU" b="1" i="1" dirty="0" smtClean="0"/>
              <a:t>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b="1" i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b="1" i="1" dirty="0"/>
              <a:t>основы логического мышления, умение рассуждать, делать умозаключения в соответствии с законами логики;</a:t>
            </a:r>
          </a:p>
          <a:p>
            <a:pPr lvl="0"/>
            <a:r>
              <a:rPr lang="ru-RU" b="1" i="1" dirty="0"/>
              <a:t> </a:t>
            </a:r>
            <a:r>
              <a:rPr lang="ru-RU" b="1" i="1" dirty="0" smtClean="0"/>
              <a:t>     творческие </a:t>
            </a:r>
            <a:r>
              <a:rPr lang="ru-RU" b="1" i="1" dirty="0"/>
              <a:t>способности, умение выражать свои чувства и </a:t>
            </a:r>
            <a:r>
              <a:rPr lang="ru-RU" b="1" i="1" dirty="0" smtClean="0"/>
              <a:t>           представления о </a:t>
            </a:r>
            <a:r>
              <a:rPr lang="ru-RU" b="1" i="1" dirty="0"/>
              <a:t>мире различными способами</a:t>
            </a:r>
            <a:r>
              <a:rPr lang="ru-RU" b="1" i="1" dirty="0" smtClean="0"/>
              <a:t>;</a:t>
            </a:r>
          </a:p>
          <a:p>
            <a:pPr lvl="0"/>
            <a:endParaRPr lang="ru-RU" b="1" i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b="1" i="1" dirty="0"/>
              <a:t>навыки сотрудничества, взаимодействия со сверстниками, умение подчинять свои интересы определенным правилам;</a:t>
            </a:r>
          </a:p>
          <a:p>
            <a:pPr lvl="0"/>
            <a:r>
              <a:rPr lang="ru-RU" b="1" i="1" dirty="0" smtClean="0"/>
              <a:t>     желание </a:t>
            </a:r>
            <a:r>
              <a:rPr lang="ru-RU" b="1" i="1" dirty="0"/>
              <a:t>заниматься математической деятельностью.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5157192"/>
            <a:ext cx="51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03648" y="4046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К </a:t>
            </a:r>
            <a:r>
              <a:rPr lang="ru-RU" b="1" i="1" dirty="0"/>
              <a:t>концу обучения по программе «Занимательная математика</a:t>
            </a:r>
            <a:r>
              <a:rPr lang="ru-RU" b="1" i="1" dirty="0" smtClean="0"/>
              <a:t>»</a:t>
            </a:r>
          </a:p>
          <a:p>
            <a:pPr algn="ctr"/>
            <a:r>
              <a:rPr lang="ru-RU" b="1" i="1" dirty="0"/>
              <a:t>у детей </a:t>
            </a:r>
            <a:r>
              <a:rPr lang="ru-RU" b="1" i="1" dirty="0" smtClean="0"/>
              <a:t>развиты</a:t>
            </a:r>
            <a:r>
              <a:rPr lang="ru-RU" b="1" i="1" dirty="0"/>
              <a:t>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77281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/>
              <a:t>развитие познавательной активности, любознательности,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/>
              <a:t>      стремления к самостоятельному познанию и размышлению;</a:t>
            </a:r>
          </a:p>
          <a:p>
            <a:pPr>
              <a:buFont typeface="Wingdings" pitchFamily="2" charset="2"/>
              <a:buChar char="§"/>
              <a:defRPr/>
            </a:pPr>
            <a:endParaRPr lang="ru-RU" b="1" i="1" dirty="0" smtClean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 smtClean="0"/>
              <a:t>развитие </a:t>
            </a:r>
            <a:r>
              <a:rPr lang="ru-RU" b="1" i="1" dirty="0"/>
              <a:t>умственных способностей и речи;</a:t>
            </a:r>
          </a:p>
          <a:p>
            <a:pPr>
              <a:buFont typeface="Wingdings" pitchFamily="2" charset="2"/>
              <a:buChar char="§"/>
              <a:defRPr/>
            </a:pPr>
            <a:endParaRPr lang="ru-RU" b="1" i="1" dirty="0" smtClean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 smtClean="0"/>
              <a:t>закрепление </a:t>
            </a:r>
            <a:r>
              <a:rPr lang="ru-RU" b="1" i="1" dirty="0"/>
              <a:t>геометрических представлений (классификация фигур, способы измерения);</a:t>
            </a:r>
          </a:p>
          <a:p>
            <a:pPr>
              <a:defRPr/>
            </a:pPr>
            <a:endParaRPr lang="ru-RU" b="1" i="1" dirty="0" smtClean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 smtClean="0"/>
              <a:t>умение  </a:t>
            </a:r>
            <a:r>
              <a:rPr lang="ru-RU" b="1" i="1" dirty="0"/>
              <a:t>решать задачи на построение и перестроение при помощи палочек, на воссоздание силуэтов, построек, изображений в играх моделирующего характера по образцу и  собственному замыслу;</a:t>
            </a:r>
          </a:p>
          <a:p>
            <a:pPr>
              <a:defRPr/>
            </a:pPr>
            <a:endParaRPr lang="ru-RU" b="1" i="1" dirty="0" smtClean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 smtClean="0"/>
              <a:t>умение </a:t>
            </a:r>
            <a:r>
              <a:rPr lang="ru-RU" b="1" i="1" dirty="0"/>
              <a:t>выполнять в тетрадях простые графические задания.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В 2019– 2020  учебном году планирую работу, </a:t>
            </a:r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направленную на: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08820"/>
            <a:ext cx="5828523" cy="437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157192"/>
            <a:ext cx="51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7584" y="177281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Направления </a:t>
            </a:r>
            <a:r>
              <a:rPr lang="ru-RU" b="1" i="1" dirty="0"/>
              <a:t>и темы в математике, проявляющиеся в </a:t>
            </a:r>
            <a:r>
              <a:rPr lang="ru-RU" b="1" i="1" dirty="0" err="1"/>
              <a:t>бо́льшей</a:t>
            </a:r>
            <a:r>
              <a:rPr lang="ru-RU" b="1" i="1" dirty="0"/>
              <a:t> степени в рамках досуга, развлечения, самообразования и популяризации математики, нежели в профессиональной математической деятельности. </a:t>
            </a:r>
            <a:endParaRPr lang="ru-RU" b="1" i="1" dirty="0" smtClean="0"/>
          </a:p>
          <a:p>
            <a:r>
              <a:rPr lang="ru-RU" b="1" i="1" dirty="0" smtClean="0"/>
              <a:t>«</a:t>
            </a:r>
            <a:r>
              <a:rPr lang="ru-RU" b="1" i="1" dirty="0"/>
              <a:t>Основная аудитория» развлекательной математики — обучающиеся математике, любители, хотя разработками и исследованиями в занимательной математике занимаются как любители, так и специалисты. Одна из характерных черт развлекательной математики — использование математических головоломок и игр.</a:t>
            </a:r>
          </a:p>
          <a:p>
            <a:endParaRPr lang="ru-RU" b="1" i="1" dirty="0"/>
          </a:p>
          <a:p>
            <a:r>
              <a:rPr lang="ru-RU" b="1" i="1" dirty="0"/>
              <a:t>Многие области развлекательной математики не требуют глубокого знания математики. Занимательная математика часто предназначена для детей и неподготовленных взрослых, побуждая их к дальнейшему изучению </a:t>
            </a:r>
            <a:r>
              <a:rPr lang="ru-RU" b="1" i="1" dirty="0" smtClean="0"/>
              <a:t>темы.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3265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</a:rPr>
              <a:t>Занимательная математика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72817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В  2018– 2019 учебном  году были спланированы следующие задачи: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348881"/>
            <a:ext cx="80648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  </a:t>
            </a:r>
            <a:r>
              <a:rPr lang="ru-RU" b="1" i="1" dirty="0"/>
              <a:t>представления детей о свойствах и отношениях объектов, в основном через игры на </a:t>
            </a:r>
            <a:r>
              <a:rPr lang="ru-RU" b="1" i="1" dirty="0" smtClean="0"/>
              <a:t>классификацию, практическую </a:t>
            </a:r>
            <a:r>
              <a:rPr lang="ru-RU" b="1" i="1" dirty="0"/>
              <a:t>деятельность, направленную на воссоздание, преобразование форм предметов и геометрических фигур</a:t>
            </a:r>
            <a:r>
              <a:rPr lang="ru-RU" b="1" i="1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</a:t>
            </a:r>
            <a:r>
              <a:rPr lang="ru-RU" b="1" i="1" dirty="0"/>
              <a:t>познавательные и творческие способности детей: умение обобщать, сравнивать, выявлять и устанавливать закономерности, связи и отношения, решать проблемы, выдвигать, предвидеть результат и ход решения творческой задачи</a:t>
            </a:r>
            <a:r>
              <a:rPr lang="ru-RU" b="1" i="1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</a:t>
            </a:r>
            <a:r>
              <a:rPr lang="ru-RU" b="1" i="1" dirty="0"/>
              <a:t>умение добиваться положительного результата в практической деятельности на основе самоконтроля и самооценки</a:t>
            </a:r>
            <a:r>
              <a:rPr lang="ru-RU" b="1" i="1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</a:t>
            </a:r>
            <a:r>
              <a:rPr lang="ru-RU" b="1" i="1" dirty="0"/>
              <a:t>личность ребенка через активное включение в коллективную игру, оказание помощи сверстнику в случае необходимости</a:t>
            </a:r>
            <a:r>
              <a:rPr lang="ru-RU" b="1" i="1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</a:t>
            </a:r>
            <a:r>
              <a:rPr lang="ru-RU" b="1" i="1" dirty="0"/>
              <a:t>мышление, сообразительность, смекалку, творчество, конструктивные способности через складывание объемных фигур по расчлененным и простейшим нерасчлененным образцам</a:t>
            </a:r>
            <a:r>
              <a:rPr lang="ru-RU" b="1" i="1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i="1" dirty="0" smtClean="0"/>
              <a:t>Развивать </a:t>
            </a:r>
            <a:r>
              <a:rPr lang="ru-RU" b="1" i="1" dirty="0"/>
              <a:t>элементы логического мышления.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76470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 dirty="0"/>
              <a:t>С</a:t>
            </a:r>
            <a:r>
              <a:rPr lang="ru-RU" b="1" i="1" dirty="0" smtClean="0"/>
              <a:t>оздание </a:t>
            </a:r>
            <a:r>
              <a:rPr lang="ru-RU" b="1" i="1" dirty="0"/>
              <a:t>условий для познавательного развития детей дошкольного возраста 4-7 лет, через организацию занимательных развивающих игр, заданий, упражнений математического содержания.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</a:rPr>
              <a:t>Цель кружка «Занимательная математика»</a:t>
            </a:r>
          </a:p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4766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920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Режим </a:t>
            </a:r>
            <a:r>
              <a:rPr lang="ru-RU" b="1" i="1" dirty="0">
                <a:solidFill>
                  <a:srgbClr val="00B0F0"/>
                </a:solidFill>
              </a:rPr>
              <a:t>занятий</a:t>
            </a:r>
            <a:r>
              <a:rPr lang="ru-RU" dirty="0">
                <a:solidFill>
                  <a:srgbClr val="00B0F0"/>
                </a:solidFill>
              </a:rPr>
              <a:t>: </a:t>
            </a:r>
          </a:p>
          <a:p>
            <a:r>
              <a:rPr lang="ru-RU" b="1" i="1" dirty="0"/>
              <a:t>        </a:t>
            </a:r>
            <a:endParaRPr lang="ru-RU" b="1" i="1" dirty="0" smtClean="0"/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Математический кружок работает 1 раз в </a:t>
            </a:r>
            <a:r>
              <a:rPr lang="ru-RU" b="1" i="1" dirty="0" smtClean="0"/>
              <a:t>неделю</a:t>
            </a:r>
            <a:endParaRPr lang="ru-RU" b="1" i="1" dirty="0"/>
          </a:p>
          <a:p>
            <a:endParaRPr lang="ru-RU" b="1" i="1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b="1" i="1" dirty="0" smtClean="0"/>
              <a:t>дети </a:t>
            </a:r>
            <a:r>
              <a:rPr lang="ru-RU" b="1" i="1" dirty="0"/>
              <a:t>4-5 лет - 20 мин., 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b="1" i="1" dirty="0" smtClean="0"/>
              <a:t>дети </a:t>
            </a:r>
            <a:r>
              <a:rPr lang="ru-RU" b="1" i="1" dirty="0"/>
              <a:t>5-6 лет - 25 мин., 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b="1" i="1" dirty="0" smtClean="0"/>
              <a:t>дети </a:t>
            </a:r>
            <a:r>
              <a:rPr lang="ru-RU" b="1" i="1" dirty="0"/>
              <a:t>6-7 лет – 30 мин., </a:t>
            </a:r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b="1" i="1" dirty="0" smtClean="0"/>
              <a:t>всего </a:t>
            </a:r>
            <a:r>
              <a:rPr lang="ru-RU" b="1" i="1" dirty="0"/>
              <a:t>36  занятий за учебный год. </a:t>
            </a:r>
            <a:endParaRPr lang="ru-RU" b="1" i="1" dirty="0" smtClean="0"/>
          </a:p>
          <a:p>
            <a:pPr algn="ctr"/>
            <a:r>
              <a:rPr lang="ru-RU" b="1" i="1" dirty="0"/>
              <a:t>С</a:t>
            </a:r>
            <a:r>
              <a:rPr lang="ru-RU" b="1" i="1" dirty="0" smtClean="0"/>
              <a:t>остав </a:t>
            </a:r>
            <a:r>
              <a:rPr lang="ru-RU" b="1" i="1" dirty="0"/>
              <a:t>группы 10-12 человек. </a:t>
            </a:r>
            <a:endParaRPr lang="ru-RU" b="1" i="1" dirty="0" smtClean="0"/>
          </a:p>
          <a:p>
            <a:endParaRPr lang="ru-RU" b="1" i="1" dirty="0"/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Формы </a:t>
            </a:r>
            <a:r>
              <a:rPr lang="ru-RU" b="1" i="1" dirty="0">
                <a:solidFill>
                  <a:srgbClr val="00B0F0"/>
                </a:solidFill>
              </a:rPr>
              <a:t>обучения:</a:t>
            </a:r>
            <a:r>
              <a:rPr lang="ru-RU" dirty="0">
                <a:solidFill>
                  <a:srgbClr val="00B0F0"/>
                </a:solidFill>
              </a:rPr>
              <a:t> </a:t>
            </a:r>
            <a:endParaRPr lang="ru-RU" dirty="0" smtClean="0">
              <a:solidFill>
                <a:srgbClr val="00B0F0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b="1" i="1" dirty="0" smtClean="0"/>
              <a:t>занятия </a:t>
            </a:r>
            <a:r>
              <a:rPr lang="ru-RU" b="1" i="1" dirty="0"/>
              <a:t>математического содержания. </a:t>
            </a:r>
          </a:p>
          <a:p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Формы </a:t>
            </a:r>
            <a:r>
              <a:rPr lang="ru-RU" b="1" i="1" dirty="0">
                <a:solidFill>
                  <a:srgbClr val="00B0F0"/>
                </a:solidFill>
              </a:rPr>
              <a:t>организации математической деятельности детей на занятиях</a:t>
            </a:r>
            <a:r>
              <a:rPr lang="ru-RU" dirty="0">
                <a:solidFill>
                  <a:srgbClr val="00B0F0"/>
                </a:solidFill>
              </a:rPr>
              <a:t>: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b="1" i="1" dirty="0" smtClean="0"/>
              <a:t>задачи-шутки</a:t>
            </a:r>
            <a:r>
              <a:rPr lang="ru-RU" b="1" i="1" dirty="0"/>
              <a:t>, математические и логические загадки и задания, увлекательные игры и упражнения с цифрами, знаками, геометрическими фигурами. 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рабочий стол\фото кружка\IMAG8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4" y="1772816"/>
            <a:ext cx="2581743" cy="4579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рабочий стол\фото кружка\IMAG8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31" y="3933056"/>
            <a:ext cx="5022860" cy="241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рабочий стол\Новая папка\Новая папка\Кружок -фото\IMAG8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1772816"/>
            <a:ext cx="5022861" cy="193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Учимся называть, классифицировать геометрические фигуры, соотносить с предметом такой же формы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рабочий стол\фото кружка\IMAG8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 bwMode="auto">
          <a:xfrm>
            <a:off x="894632" y="2474045"/>
            <a:ext cx="4196814" cy="2611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абочий стол\фото кружка\IMAG8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77" y="4279916"/>
            <a:ext cx="4011743" cy="25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рабочий стол\Новая папка (4)\фото кружка\IMAG8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54" y="1700808"/>
            <a:ext cx="3671591" cy="455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Учимся работать с палочками и </a:t>
            </a:r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составляем геометрические фигуры из частей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Новая папка (16)\кружок\IMAG873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6" y="2247593"/>
            <a:ext cx="4294340" cy="351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en-US" b="1" i="1" dirty="0">
                <a:solidFill>
                  <a:srgbClr val="00B0F0"/>
                </a:solidFill>
              </a:rPr>
              <a:t>C</a:t>
            </a:r>
            <a:r>
              <a:rPr lang="ru-RU" b="1" i="1" dirty="0" smtClean="0">
                <a:solidFill>
                  <a:srgbClr val="00B0F0"/>
                </a:solidFill>
              </a:rPr>
              <a:t>оставляем изображения из палочек и </a:t>
            </a:r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геометрических фигур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8196" name="Picture 4" descr="C:\Users\User\Desktop\Новая папка (16)\кружок\IMAG874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79" y="1628800"/>
            <a:ext cx="3681903" cy="47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Выполняем  задания на смекалку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User\Desktop\рабочий стол\фото кружка\IMAG8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631977" cy="226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3" y="1771355"/>
            <a:ext cx="4631977" cy="2500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Игры с цифрами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Новая папка (5)\IMAG882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6" y="1772816"/>
            <a:ext cx="4113278" cy="2830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5)\IMAG883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113278" cy="298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569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2019-04-21T12:41:58Z</dcterms:created>
  <dcterms:modified xsi:type="dcterms:W3CDTF">2019-04-24T10:14:41Z</dcterms:modified>
</cp:coreProperties>
</file>