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9" r:id="rId13"/>
    <p:sldId id="276" r:id="rId14"/>
    <p:sldId id="277" r:id="rId15"/>
    <p:sldId id="278" r:id="rId16"/>
    <p:sldId id="265" r:id="rId17"/>
    <p:sldId id="279" r:id="rId18"/>
    <p:sldId id="280" r:id="rId19"/>
    <p:sldId id="281" r:id="rId20"/>
    <p:sldId id="282" r:id="rId21"/>
    <p:sldId id="267" r:id="rId22"/>
    <p:sldId id="284" r:id="rId23"/>
    <p:sldId id="283" r:id="rId24"/>
    <p:sldId id="268" r:id="rId25"/>
    <p:sldId id="285" r:id="rId26"/>
    <p:sldId id="286" r:id="rId27"/>
    <p:sldId id="271" r:id="rId28"/>
    <p:sldId id="287" r:id="rId29"/>
    <p:sldId id="273" r:id="rId30"/>
    <p:sldId id="272" r:id="rId31"/>
    <p:sldId id="288" r:id="rId32"/>
    <p:sldId id="289" r:id="rId3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Рисунок 33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34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Click="0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0" name="Рисунок 69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Рисунок 70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Click="0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08" name="Рисунок 107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09" name="Рисунок 108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28520" cy="12499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 sz="3200">
                <a:latin typeface="Arial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2800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2400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2000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/>
          <p:nvPr/>
        </p:nvPicPr>
        <p:blipFill>
          <a:blip r:embed="rId14"/>
          <a:stretch/>
        </p:blipFill>
        <p:spPr>
          <a:xfrm>
            <a:off x="1735560" y="1599840"/>
            <a:ext cx="5671080" cy="4524840"/>
          </a:xfrm>
          <a:prstGeom prst="rect">
            <a:avLst/>
          </a:prstGeom>
          <a:ln>
            <a:noFill/>
          </a:ln>
        </p:spPr>
      </p:pic>
      <p:pic>
        <p:nvPicPr>
          <p:cNvPr id="73" name="Рисунок 72"/>
          <p:cNvPicPr/>
          <p:nvPr/>
        </p:nvPicPr>
        <p:blipFill>
          <a:blip r:embed="rId14"/>
          <a:stretch/>
        </p:blipFill>
        <p:spPr>
          <a:xfrm>
            <a:off x="1735560" y="1599840"/>
            <a:ext cx="5671080" cy="4524840"/>
          </a:xfrm>
          <a:prstGeom prst="rect">
            <a:avLst/>
          </a:prstGeom>
          <a:ln>
            <a:noFill/>
          </a:ln>
        </p:spPr>
      </p:pic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 sz="3200">
                <a:latin typeface="Arial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2800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2400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2000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/>
          <p:cNvPicPr/>
          <p:nvPr/>
        </p:nvPicPr>
        <p:blipFill>
          <a:blip r:embed="rId2"/>
          <a:stretch/>
        </p:blipFill>
        <p:spPr>
          <a:xfrm>
            <a:off x="0" y="108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11" name="CustomShape 1"/>
          <p:cNvSpPr/>
          <p:nvPr/>
        </p:nvSpPr>
        <p:spPr>
          <a:xfrm>
            <a:off x="1043640" y="260640"/>
            <a:ext cx="7771320" cy="158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800" b="1" strike="noStrike" dirty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МДОУ </a:t>
            </a:r>
            <a:r>
              <a:rPr lang="ru-RU" sz="2800" b="1" strike="noStrike" dirty="0" smtClean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детский </a:t>
            </a:r>
            <a:r>
              <a:rPr lang="ru-RU" sz="2800" b="1" strike="noStrike" dirty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сад </a:t>
            </a:r>
            <a:r>
              <a:rPr lang="ru-RU" sz="2800" b="1" strike="noStrike" dirty="0" smtClean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№5 «Золушка»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1043640" y="2133000"/>
            <a:ext cx="7771320" cy="158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dirty="0">
                <a:solidFill>
                  <a:srgbClr val="7030A0"/>
                </a:solidFill>
                <a:latin typeface="Times New Roman"/>
                <a:ea typeface="DejaVu Sans"/>
              </a:rPr>
              <a:t>Центр речевого развития </a:t>
            </a:r>
            <a:r>
              <a:rPr lang="ru-RU" sz="4400" b="1" strike="noStrike" dirty="0" smtClean="0">
                <a:solidFill>
                  <a:srgbClr val="7030A0"/>
                </a:solidFill>
                <a:latin typeface="Times New Roman"/>
                <a:ea typeface="DejaVu Sans"/>
              </a:rPr>
              <a:t>«Дом </a:t>
            </a:r>
            <a:r>
              <a:rPr lang="ru-RU" sz="4400" b="1" strike="noStrike" dirty="0" err="1" smtClean="0">
                <a:solidFill>
                  <a:srgbClr val="7030A0"/>
                </a:solidFill>
                <a:latin typeface="Times New Roman"/>
                <a:ea typeface="DejaVu Sans"/>
              </a:rPr>
              <a:t>Каркуши-Говоруши</a:t>
            </a:r>
            <a:r>
              <a:rPr lang="ru-RU" sz="4400" b="1" strike="noStrike" dirty="0" smtClean="0">
                <a:solidFill>
                  <a:srgbClr val="7030A0"/>
                </a:solidFill>
                <a:latin typeface="Times New Roman"/>
                <a:ea typeface="DejaVu Sans"/>
              </a:rPr>
              <a:t>»</a:t>
            </a:r>
            <a:endParaRPr dirty="0"/>
          </a:p>
        </p:txBody>
      </p:sp>
      <p:sp>
        <p:nvSpPr>
          <p:cNvPr id="113" name="CustomShape 3"/>
          <p:cNvSpPr/>
          <p:nvPr/>
        </p:nvSpPr>
        <p:spPr>
          <a:xfrm>
            <a:off x="2411640" y="4005000"/>
            <a:ext cx="6399720" cy="25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6"/>
            <a:endParaRPr lang="ru-RU" strike="noStrike" dirty="0" smtClean="0">
              <a:solidFill>
                <a:srgbClr val="632523"/>
              </a:solidFill>
              <a:latin typeface="Times New Roman"/>
              <a:ea typeface="DejaVu Sans"/>
            </a:endParaRPr>
          </a:p>
          <a:p>
            <a:pPr lvl="6"/>
            <a:endParaRPr lang="ru-RU" dirty="0">
              <a:solidFill>
                <a:srgbClr val="632523"/>
              </a:solidFill>
              <a:latin typeface="Times New Roman"/>
              <a:ea typeface="DejaVu Sans"/>
            </a:endParaRPr>
          </a:p>
          <a:p>
            <a:pPr lvl="6"/>
            <a:r>
              <a:rPr lang="ru-RU" strike="noStrike" dirty="0" smtClean="0">
                <a:solidFill>
                  <a:srgbClr val="632523"/>
                </a:solidFill>
                <a:latin typeface="Times New Roman"/>
                <a:ea typeface="DejaVu Sans"/>
              </a:rPr>
              <a:t>Воспитатели: </a:t>
            </a:r>
            <a:endParaRPr dirty="0" smtClean="0"/>
          </a:p>
          <a:p>
            <a:pPr lvl="6"/>
            <a:r>
              <a:rPr lang="ru-RU" strike="noStrike" dirty="0" smtClean="0">
                <a:solidFill>
                  <a:srgbClr val="632523"/>
                </a:solidFill>
                <a:latin typeface="Times New Roman"/>
                <a:ea typeface="DejaVu Sans"/>
              </a:rPr>
              <a:t>Соколова Наталья Анатольевна</a:t>
            </a:r>
          </a:p>
          <a:p>
            <a:pPr lvl="6"/>
            <a:r>
              <a:rPr lang="ru-RU" dirty="0" err="1" smtClean="0">
                <a:solidFill>
                  <a:srgbClr val="632523"/>
                </a:solidFill>
                <a:latin typeface="Times New Roman"/>
              </a:rPr>
              <a:t>Клыбик</a:t>
            </a:r>
            <a:r>
              <a:rPr lang="ru-RU" dirty="0" smtClean="0">
                <a:solidFill>
                  <a:srgbClr val="632523"/>
                </a:solidFill>
                <a:latin typeface="Times New Roman"/>
              </a:rPr>
              <a:t> Екатерина Валерьевна</a:t>
            </a:r>
            <a:endParaRPr dirty="0" smtClean="0"/>
          </a:p>
          <a:p>
            <a:pPr lvl="6"/>
            <a:endParaRPr dirty="0" smtClean="0"/>
          </a:p>
          <a:p>
            <a:pPr lvl="6"/>
            <a:r>
              <a:rPr lang="ru-RU" strike="noStrike" dirty="0" smtClean="0">
                <a:solidFill>
                  <a:srgbClr val="632523"/>
                </a:solidFill>
                <a:latin typeface="Times New Roman"/>
                <a:ea typeface="DejaVu Sans"/>
              </a:rPr>
              <a:t>	</a:t>
            </a:r>
            <a:r>
              <a:rPr lang="ru-RU" strike="noStrike" dirty="0" err="1" smtClean="0">
                <a:solidFill>
                  <a:srgbClr val="632523"/>
                </a:solidFill>
                <a:latin typeface="Times New Roman"/>
                <a:ea typeface="DejaVu Sans"/>
              </a:rPr>
              <a:t>г.о</a:t>
            </a:r>
            <a:r>
              <a:rPr lang="ru-RU" strike="noStrike" dirty="0" smtClean="0">
                <a:solidFill>
                  <a:srgbClr val="632523"/>
                </a:solidFill>
                <a:latin typeface="Times New Roman"/>
                <a:ea typeface="DejaVu Sans"/>
              </a:rPr>
              <a:t>. Серпухов</a:t>
            </a:r>
            <a:r>
              <a:rPr lang="ru-RU" dirty="0" smtClean="0">
                <a:solidFill>
                  <a:srgbClr val="632523"/>
                </a:solidFill>
                <a:latin typeface="Times New Roman"/>
                <a:ea typeface="DejaVu Sans"/>
              </a:rPr>
              <a:t>, 2020 г.</a:t>
            </a:r>
            <a:endParaRPr dirty="0" smtClean="0"/>
          </a:p>
          <a:p>
            <a:pPr algn="ctr"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95" name="CustomShape 2"/>
          <p:cNvSpPr/>
          <p:nvPr/>
        </p:nvSpPr>
        <p:spPr>
          <a:xfrm>
            <a:off x="457200" y="1412640"/>
            <a:ext cx="8228520" cy="503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5378" r="28411"/>
          <a:stretch/>
        </p:blipFill>
        <p:spPr>
          <a:xfrm>
            <a:off x="820431" y="569246"/>
            <a:ext cx="7502057" cy="5663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95" name="CustomShape 2"/>
          <p:cNvSpPr/>
          <p:nvPr/>
        </p:nvSpPr>
        <p:spPr>
          <a:xfrm>
            <a:off x="457200" y="1412640"/>
            <a:ext cx="8228520" cy="503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03" y="459858"/>
            <a:ext cx="7199946" cy="599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8103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95" name="CustomShape 2"/>
          <p:cNvSpPr/>
          <p:nvPr/>
        </p:nvSpPr>
        <p:spPr>
          <a:xfrm>
            <a:off x="457200" y="1412640"/>
            <a:ext cx="8228520" cy="503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334" y="412124"/>
            <a:ext cx="6548389" cy="604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4226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95" name="CustomShape 2"/>
          <p:cNvSpPr/>
          <p:nvPr/>
        </p:nvSpPr>
        <p:spPr>
          <a:xfrm>
            <a:off x="457200" y="1412640"/>
            <a:ext cx="8228520" cy="503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30" y="914400"/>
            <a:ext cx="8154382" cy="500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2097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68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69" name="CustomShape 2"/>
          <p:cNvSpPr/>
          <p:nvPr/>
        </p:nvSpPr>
        <p:spPr>
          <a:xfrm>
            <a:off x="457200" y="1412640"/>
            <a:ext cx="8228520" cy="467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36373"/>
            <a:ext cx="8270253" cy="4662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95" name="CustomShape 2"/>
          <p:cNvSpPr/>
          <p:nvPr/>
        </p:nvSpPr>
        <p:spPr>
          <a:xfrm>
            <a:off x="457200" y="1412640"/>
            <a:ext cx="8228520" cy="503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084" y="383784"/>
            <a:ext cx="4157832" cy="60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0604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95" name="CustomShape 2"/>
          <p:cNvSpPr/>
          <p:nvPr/>
        </p:nvSpPr>
        <p:spPr>
          <a:xfrm>
            <a:off x="457200" y="1412640"/>
            <a:ext cx="8228520" cy="503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23" y="463039"/>
            <a:ext cx="8510754" cy="59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13607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95" name="CustomShape 2"/>
          <p:cNvSpPr/>
          <p:nvPr/>
        </p:nvSpPr>
        <p:spPr>
          <a:xfrm>
            <a:off x="457200" y="1412640"/>
            <a:ext cx="8228520" cy="503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09" y="1103174"/>
            <a:ext cx="8285182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3642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95" name="CustomShape 2"/>
          <p:cNvSpPr/>
          <p:nvPr/>
        </p:nvSpPr>
        <p:spPr>
          <a:xfrm>
            <a:off x="457200" y="1412640"/>
            <a:ext cx="8228520" cy="503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481" y="405122"/>
            <a:ext cx="6255038" cy="60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3946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2"/>
          <p:cNvPicPr/>
          <p:nvPr/>
        </p:nvPicPr>
        <p:blipFill>
          <a:blip r:embed="rId2"/>
          <a:stretch/>
        </p:blipFill>
        <p:spPr>
          <a:xfrm>
            <a:off x="0" y="108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77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78" name="CustomShape 2"/>
          <p:cNvSpPr/>
          <p:nvPr/>
        </p:nvSpPr>
        <p:spPr>
          <a:xfrm>
            <a:off x="457200" y="1700640"/>
            <a:ext cx="8228520" cy="482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46" y="493521"/>
            <a:ext cx="7712108" cy="5870957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15" name="CustomShape 1"/>
          <p:cNvSpPr/>
          <p:nvPr/>
        </p:nvSpPr>
        <p:spPr>
          <a:xfrm>
            <a:off x="457200" y="1052640"/>
            <a:ext cx="8228520" cy="453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4000" b="1" strike="noStrike" dirty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Расскажи мне и я забуду.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strike="noStrike" dirty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Покажи мне и я запомню.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dirty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Вовлеки меня и я научусь.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95" name="CustomShape 2"/>
          <p:cNvSpPr/>
          <p:nvPr/>
        </p:nvSpPr>
        <p:spPr>
          <a:xfrm>
            <a:off x="457200" y="1412640"/>
            <a:ext cx="8228520" cy="503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504" y="322819"/>
            <a:ext cx="4230991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67311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95" name="CustomShape 2"/>
          <p:cNvSpPr/>
          <p:nvPr/>
        </p:nvSpPr>
        <p:spPr>
          <a:xfrm>
            <a:off x="457200" y="1412640"/>
            <a:ext cx="8228520" cy="503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936" y="283191"/>
            <a:ext cx="6450127" cy="62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96010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85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86" name="CustomShape 2"/>
          <p:cNvSpPr/>
          <p:nvPr/>
        </p:nvSpPr>
        <p:spPr>
          <a:xfrm>
            <a:off x="457200" y="1700640"/>
            <a:ext cx="8228520" cy="467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64" y="1066002"/>
            <a:ext cx="7553592" cy="5038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95" name="CustomShape 2"/>
          <p:cNvSpPr/>
          <p:nvPr/>
        </p:nvSpPr>
        <p:spPr>
          <a:xfrm>
            <a:off x="457200" y="1412640"/>
            <a:ext cx="8228520" cy="503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49" y="420363"/>
            <a:ext cx="7547502" cy="60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879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95" name="CustomShape 2"/>
          <p:cNvSpPr/>
          <p:nvPr/>
        </p:nvSpPr>
        <p:spPr>
          <a:xfrm>
            <a:off x="457200" y="1412640"/>
            <a:ext cx="8228520" cy="503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50" y="1154995"/>
            <a:ext cx="8077900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7552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85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86" name="CustomShape 2"/>
          <p:cNvSpPr/>
          <p:nvPr/>
        </p:nvSpPr>
        <p:spPr>
          <a:xfrm>
            <a:off x="457200" y="1700640"/>
            <a:ext cx="8228520" cy="467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70" y="322353"/>
            <a:ext cx="7358510" cy="61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8280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95" name="CustomShape 2"/>
          <p:cNvSpPr/>
          <p:nvPr/>
        </p:nvSpPr>
        <p:spPr>
          <a:xfrm>
            <a:off x="457200" y="1412640"/>
            <a:ext cx="8228520" cy="503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81" y="1075740"/>
            <a:ext cx="8187638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1819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85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86" name="CustomShape 2"/>
          <p:cNvSpPr/>
          <p:nvPr/>
        </p:nvSpPr>
        <p:spPr>
          <a:xfrm>
            <a:off x="457200" y="1700640"/>
            <a:ext cx="8228520" cy="467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79" y="325064"/>
            <a:ext cx="6255739" cy="6152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6886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85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86" name="CustomShape 2"/>
          <p:cNvSpPr/>
          <p:nvPr/>
        </p:nvSpPr>
        <p:spPr>
          <a:xfrm>
            <a:off x="457200" y="1700640"/>
            <a:ext cx="8228520" cy="467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82958"/>
            <a:ext cx="8261931" cy="4647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596186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95" name="CustomShape 2"/>
          <p:cNvSpPr/>
          <p:nvPr/>
        </p:nvSpPr>
        <p:spPr>
          <a:xfrm>
            <a:off x="457200" y="1412640"/>
            <a:ext cx="8228520" cy="503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39" y="1167188"/>
            <a:ext cx="8041321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0072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17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dirty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Цель и задачи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CustomShape 2"/>
          <p:cNvSpPr/>
          <p:nvPr/>
        </p:nvSpPr>
        <p:spPr>
          <a:xfrm>
            <a:off x="457200" y="1268640"/>
            <a:ext cx="8228520" cy="525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3200" b="1" strike="noStrike" dirty="0">
                <a:solidFill>
                  <a:srgbClr val="000000"/>
                </a:solidFill>
                <a:latin typeface="Times New Roman"/>
                <a:ea typeface="DejaVu Sans"/>
              </a:rPr>
              <a:t>		</a:t>
            </a:r>
            <a:r>
              <a:rPr lang="ru-RU" sz="2000" b="1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Основная цель речевого развития – </a:t>
            </a:r>
            <a:r>
              <a:rPr lang="ru-RU" sz="2000" b="1" i="1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формирование устной речи и навыков речевого общения с окружающими на основе овладения литературным языком.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2000" b="1" strike="noStrike" dirty="0" smtClean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Задачи</a:t>
            </a:r>
            <a:r>
              <a:rPr lang="ru-RU" sz="2000" b="1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 речевого развития в ФГОС ДО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000" b="1" i="1" strike="noStrike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овладение </a:t>
            </a:r>
            <a:r>
              <a:rPr lang="ru-RU" sz="2000" b="1" i="1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речью как средством общения и культуры;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000" b="1" i="1" strike="noStrike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обогащение </a:t>
            </a:r>
            <a:r>
              <a:rPr lang="ru-RU" sz="2000" b="1" i="1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активного словаря;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000" b="1" i="1" strike="noStrike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развитие </a:t>
            </a:r>
            <a:r>
              <a:rPr lang="ru-RU" sz="2000" b="1" i="1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связной, грамматически правильной диалогической и монологической речи;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000" b="1" i="1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 развитие речевого творчества;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000" b="1" i="1" strike="noStrike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знакомство </a:t>
            </a:r>
            <a:r>
              <a:rPr lang="ru-RU" sz="2000" b="1" i="1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 книжной культурой, детской литературой, понимание на слух текстов различных жанров детской литературы;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000" b="1" i="1" strike="noStrike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формирование </a:t>
            </a:r>
            <a:r>
              <a:rPr lang="ru-RU" sz="2000" b="1" i="1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звуковой аналитико-синтетической активности как предпосылки обучения грамоте;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000" b="1" i="1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 развитие звуковой и интонационной культуры, фонематического слуха.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/>
          <p:cNvPicPr/>
          <p:nvPr/>
        </p:nvPicPr>
        <p:blipFill>
          <a:blip r:embed="rId2"/>
          <a:stretch/>
        </p:blipFill>
        <p:spPr>
          <a:xfrm>
            <a:off x="-31659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95" name="CustomShape 2"/>
          <p:cNvSpPr/>
          <p:nvPr/>
        </p:nvSpPr>
        <p:spPr>
          <a:xfrm>
            <a:off x="457200" y="1412640"/>
            <a:ext cx="8228520" cy="503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018" y="2146730"/>
            <a:ext cx="4126203" cy="4126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81824" y="643944"/>
            <a:ext cx="69545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50034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283335" y="274680"/>
            <a:ext cx="8590209" cy="1193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ru-RU" sz="4400" b="1" strike="noStrike" dirty="0" smtClean="0">
              <a:solidFill>
                <a:srgbClr val="7030A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4400" b="1" strike="noStrike" dirty="0" smtClean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Целевые </a:t>
            </a:r>
            <a:r>
              <a:rPr lang="ru-RU" sz="4400" b="1" strike="noStrike" dirty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ориентиры </a:t>
            </a:r>
            <a:endParaRPr lang="ru-RU" sz="4400" b="1" strike="noStrike" dirty="0" smtClean="0">
              <a:solidFill>
                <a:srgbClr val="7030A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4400" b="1" strike="noStrike" dirty="0" smtClean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(старший дошкольный возраст)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3200" strike="noStrike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 sz="3200" strike="noStrike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Ребенок </a:t>
            </a:r>
            <a:r>
              <a:rPr lang="ru-RU" sz="3200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достаточно хорошо владеет устной речью;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 sz="3200" strike="noStrike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Может </a:t>
            </a:r>
            <a:r>
              <a:rPr lang="ru-RU" sz="3200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выражать свои мысли и желания;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 sz="3200" strike="noStrike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Может </a:t>
            </a:r>
            <a:r>
              <a:rPr lang="ru-RU" sz="3200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использовать речь для выражения своих мыслей, чувств, построение речевого высказывания в ситуации общения;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 sz="3200" strike="noStrike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Может </a:t>
            </a:r>
            <a:r>
              <a:rPr lang="ru-RU" sz="3200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выделять звуки в словах;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 sz="3200" strike="noStrike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У </a:t>
            </a:r>
            <a:r>
              <a:rPr lang="ru-RU" sz="3200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ребенка складываются предпосылки грамотности.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23" name="CustomShape 1"/>
          <p:cNvSpPr/>
          <p:nvPr/>
        </p:nvSpPr>
        <p:spPr>
          <a:xfrm>
            <a:off x="457200" y="19764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ru-RU" sz="4400" b="1" strike="noStrike" dirty="0" smtClean="0">
              <a:solidFill>
                <a:srgbClr val="7030A0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ru-RU" sz="3600" b="1" strike="noStrike" dirty="0" smtClean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Речевое </a:t>
            </a:r>
            <a:r>
              <a:rPr lang="ru-RU" sz="3600" b="1" strike="noStrike" dirty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развитие преобладает в основных видах детской деятельности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493200" y="1773000"/>
            <a:ext cx="5660280" cy="1016280"/>
          </a:xfrm>
          <a:prstGeom prst="chevron">
            <a:avLst>
              <a:gd name="adj" fmla="val 15466"/>
            </a:avLst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/>
          </a:gradFill>
          <a:ln>
            <a:solidFill>
              <a:schemeClr val="accent2">
                <a:shade val="95000"/>
                <a:satMod val="10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fla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38160" tIns="19080" rIns="0" bIns="19080" anchor="ctr"/>
          <a:lstStyle/>
          <a:p>
            <a:pPr algn="ctr">
              <a:lnSpc>
                <a:spcPct val="90000"/>
              </a:lnSpc>
            </a:pPr>
            <a:r>
              <a:rPr lang="ru-RU" sz="3000" b="1" strike="noStrike">
                <a:solidFill>
                  <a:srgbClr val="000000"/>
                </a:solidFill>
                <a:latin typeface="Calibri"/>
                <a:ea typeface="DejaVu Sans"/>
              </a:rPr>
              <a:t>Коммуникативной </a:t>
            </a:r>
            <a:endParaRPr/>
          </a:p>
        </p:txBody>
      </p:sp>
      <p:sp>
        <p:nvSpPr>
          <p:cNvPr id="125" name="CustomShape 3"/>
          <p:cNvSpPr/>
          <p:nvPr/>
        </p:nvSpPr>
        <p:spPr>
          <a:xfrm>
            <a:off x="1065600" y="2932920"/>
            <a:ext cx="5915520" cy="1016280"/>
          </a:xfrm>
          <a:prstGeom prst="chevron">
            <a:avLst>
              <a:gd name="adj" fmla="val 15466"/>
            </a:avLst>
          </a:prstGeom>
          <a:gradFill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/>
          </a:gradFill>
          <a:ln>
            <a:solidFill>
              <a:schemeClr val="accent6">
                <a:shade val="95000"/>
                <a:satMod val="105000"/>
              </a:schemeClr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/>
        </p:style>
        <p:txBody>
          <a:bodyPr lIns="38160" tIns="19080" rIns="0" bIns="19080" anchor="ctr"/>
          <a:lstStyle/>
          <a:p>
            <a:pPr algn="ctr">
              <a:lnSpc>
                <a:spcPct val="90000"/>
              </a:lnSpc>
            </a:pPr>
            <a:r>
              <a:rPr lang="ru-RU" sz="3000" b="1" strike="noStrike">
                <a:solidFill>
                  <a:srgbClr val="000000"/>
                </a:solidFill>
                <a:latin typeface="Calibri"/>
                <a:ea typeface="DejaVu Sans"/>
              </a:rPr>
              <a:t>Игровой </a:t>
            </a:r>
            <a:endParaRPr/>
          </a:p>
        </p:txBody>
      </p:sp>
      <p:sp>
        <p:nvSpPr>
          <p:cNvPr id="126" name="CustomShape 4"/>
          <p:cNvSpPr/>
          <p:nvPr/>
        </p:nvSpPr>
        <p:spPr>
          <a:xfrm>
            <a:off x="1995840" y="4092840"/>
            <a:ext cx="5661720" cy="1016280"/>
          </a:xfrm>
          <a:prstGeom prst="chevron">
            <a:avLst>
              <a:gd name="adj" fmla="val 15466"/>
            </a:avLst>
          </a:prstGeom>
          <a:solidFill>
            <a:schemeClr val="accent4"/>
          </a:solidFill>
          <a:ln>
            <a:solidFill>
              <a:schemeClr val="lt1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flat" dir="t"/>
          </a:scene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/>
        </p:style>
        <p:txBody>
          <a:bodyPr lIns="38160" tIns="19080" rIns="0" bIns="19080" anchor="ctr"/>
          <a:lstStyle/>
          <a:p>
            <a:pPr algn="ctr">
              <a:lnSpc>
                <a:spcPct val="90000"/>
              </a:lnSpc>
            </a:pPr>
            <a:r>
              <a:rPr lang="ru-RU" sz="3000" b="1" strike="noStrike">
                <a:solidFill>
                  <a:srgbClr val="000000"/>
                </a:solidFill>
                <a:latin typeface="Calibri"/>
                <a:ea typeface="DejaVu Sans"/>
              </a:rPr>
              <a:t>Познавательно-исследовательской</a:t>
            </a:r>
            <a:endParaRPr/>
          </a:p>
        </p:txBody>
      </p:sp>
      <p:sp>
        <p:nvSpPr>
          <p:cNvPr id="127" name="CustomShape 5"/>
          <p:cNvSpPr/>
          <p:nvPr/>
        </p:nvSpPr>
        <p:spPr>
          <a:xfrm>
            <a:off x="2783160" y="5252760"/>
            <a:ext cx="5866560" cy="1016280"/>
          </a:xfrm>
          <a:prstGeom prst="chevron">
            <a:avLst>
              <a:gd name="adj" fmla="val 15466"/>
            </a:avLst>
          </a:prstGeom>
          <a:solidFill>
            <a:schemeClr val="accent2"/>
          </a:solidFill>
          <a:ln>
            <a:solidFill>
              <a:schemeClr val="lt1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flat" dir="t"/>
          </a:scene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/>
        </p:style>
        <p:txBody>
          <a:bodyPr lIns="38160" tIns="19080" rIns="0" bIns="19080" anchor="ctr"/>
          <a:lstStyle/>
          <a:p>
            <a:pPr algn="ctr">
              <a:lnSpc>
                <a:spcPct val="90000"/>
              </a:lnSpc>
            </a:pPr>
            <a:r>
              <a:rPr lang="ru-RU" sz="3000" b="1" strike="noStrike">
                <a:solidFill>
                  <a:srgbClr val="000000"/>
                </a:solidFill>
                <a:latin typeface="Calibri"/>
                <a:ea typeface="DejaVu Sans"/>
              </a:rPr>
              <a:t>Восприятии художественной литературы и фольклора</a:t>
            </a:r>
            <a:endParaRPr/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2"/>
          <p:cNvPicPr/>
          <p:nvPr/>
        </p:nvPicPr>
        <p:blipFill>
          <a:blip r:embed="rId2"/>
          <a:stretch/>
        </p:blipFill>
        <p:spPr>
          <a:xfrm>
            <a:off x="1080" y="-840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785610" y="123660"/>
            <a:ext cx="7900109" cy="10747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600" b="1" strike="noStrike" dirty="0" smtClean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Структура </a:t>
            </a:r>
            <a:r>
              <a:rPr lang="ru-RU" sz="3600" b="1" strike="noStrike" dirty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единого речевого режима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5591520" y="1209960"/>
            <a:ext cx="1401708" cy="1104120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/>
          </a:gradFill>
          <a:ln>
            <a:solidFill>
              <a:schemeClr val="accent1">
                <a:shade val="95000"/>
                <a:satMod val="10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17640" tIns="17640" rIns="17640" bIns="17640" anchor="ctr"/>
          <a:lstStyle/>
          <a:p>
            <a:pPr algn="ctr">
              <a:lnSpc>
                <a:spcPct val="90000"/>
              </a:lnSpc>
            </a:pPr>
            <a:r>
              <a:rPr lang="ru-RU" sz="1400" b="1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Педагогические требования к речи сотрудников</a:t>
            </a:r>
            <a:endParaRPr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2639203" y="1057133"/>
            <a:ext cx="5395680" cy="5395680"/>
          </a:xfrm>
          <a:prstGeom prst="circularArrow">
            <a:avLst>
              <a:gd name="adj1" fmla="val 3993"/>
              <a:gd name="adj2" fmla="val 250492"/>
              <a:gd name="adj3" fmla="val 20572330"/>
              <a:gd name="adj4" fmla="val 19052270"/>
              <a:gd name="adj5" fmla="val 4658"/>
            </a:avLst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hade val="51000"/>
                  <a:satMod val="130000"/>
                </a:schemeClr>
              </a:gs>
              <a:gs pos="80000">
                <a:schemeClr val="accent1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  <a:lin ang="162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</p:sp>
      <p:sp>
        <p:nvSpPr>
          <p:cNvPr id="132" name="CustomShape 4"/>
          <p:cNvSpPr/>
          <p:nvPr/>
        </p:nvSpPr>
        <p:spPr>
          <a:xfrm>
            <a:off x="6857280" y="3344400"/>
            <a:ext cx="1104120" cy="1104120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/>
          </a:gradFill>
          <a:ln>
            <a:solidFill>
              <a:schemeClr val="accent2">
                <a:shade val="95000"/>
                <a:satMod val="10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17640" tIns="17640" rIns="17640" bIns="17640" anchor="ctr"/>
          <a:lstStyle/>
          <a:p>
            <a:pPr algn="ctr">
              <a:lnSpc>
                <a:spcPct val="90000"/>
              </a:lnSpc>
            </a:pPr>
            <a:r>
              <a:rPr lang="ru-RU" sz="1400" b="1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Единые требования к речи детей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CustomShape 5"/>
          <p:cNvSpPr/>
          <p:nvPr/>
        </p:nvSpPr>
        <p:spPr>
          <a:xfrm>
            <a:off x="2565720" y="1306527"/>
            <a:ext cx="5395680" cy="5395680"/>
          </a:xfrm>
          <a:prstGeom prst="circularArrow">
            <a:avLst>
              <a:gd name="adj1" fmla="val 3993"/>
              <a:gd name="adj2" fmla="val 250492"/>
              <a:gd name="adj3" fmla="val 2211763"/>
              <a:gd name="adj4" fmla="val 777178"/>
              <a:gd name="adj5" fmla="val 4658"/>
            </a:avLst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hade val="51000"/>
                  <a:satMod val="130000"/>
                </a:schemeClr>
              </a:gs>
              <a:gs pos="80000">
                <a:schemeClr val="accent1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  <a:lin ang="162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</p:sp>
      <p:sp>
        <p:nvSpPr>
          <p:cNvPr id="134" name="CustomShape 6"/>
          <p:cNvSpPr/>
          <p:nvPr/>
        </p:nvSpPr>
        <p:spPr>
          <a:xfrm>
            <a:off x="5550840" y="5479200"/>
            <a:ext cx="1442388" cy="110412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16200000"/>
          </a:gradFill>
          <a:ln>
            <a:solidFill>
              <a:schemeClr val="accent4">
                <a:shade val="95000"/>
                <a:satMod val="10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20160" tIns="20160" rIns="20160" bIns="20160" anchor="ctr"/>
          <a:lstStyle/>
          <a:p>
            <a:pPr algn="ctr">
              <a:lnSpc>
                <a:spcPct val="90000"/>
              </a:lnSpc>
            </a:pPr>
            <a:r>
              <a:rPr lang="ru-RU" sz="1400" b="1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Расширение речевой практики и активности детей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CustomShape 7"/>
          <p:cNvSpPr/>
          <p:nvPr/>
        </p:nvSpPr>
        <p:spPr>
          <a:xfrm>
            <a:off x="2246400" y="1198800"/>
            <a:ext cx="5395680" cy="5395680"/>
          </a:xfrm>
          <a:prstGeom prst="circularArrow">
            <a:avLst>
              <a:gd name="adj1" fmla="val 3993"/>
              <a:gd name="adj2" fmla="val 250492"/>
              <a:gd name="adj3" fmla="val 5760502"/>
              <a:gd name="adj4" fmla="val 4546534"/>
              <a:gd name="adj5" fmla="val 4658"/>
            </a:avLst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hade val="51000"/>
                  <a:satMod val="130000"/>
                </a:schemeClr>
              </a:gs>
              <a:gs pos="80000">
                <a:schemeClr val="accent1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  <a:lin ang="162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</p:sp>
      <p:sp>
        <p:nvSpPr>
          <p:cNvPr id="136" name="CustomShape 8"/>
          <p:cNvSpPr/>
          <p:nvPr/>
        </p:nvSpPr>
        <p:spPr>
          <a:xfrm>
            <a:off x="2915640" y="5479200"/>
            <a:ext cx="1592280" cy="1104120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/>
          </a:gradFill>
          <a:ln>
            <a:solidFill>
              <a:schemeClr val="accent5">
                <a:shade val="95000"/>
                <a:satMod val="10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20160" tIns="20160" rIns="20160" bIns="20160" anchor="ctr"/>
          <a:lstStyle/>
          <a:p>
            <a:pPr algn="ctr">
              <a:lnSpc>
                <a:spcPct val="90000"/>
              </a:lnSpc>
            </a:pPr>
            <a:r>
              <a:rPr lang="ru-RU" sz="1400" b="1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Коррекционно-развивающая речевая среда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CustomShape 9"/>
          <p:cNvSpPr/>
          <p:nvPr/>
        </p:nvSpPr>
        <p:spPr>
          <a:xfrm>
            <a:off x="2246400" y="1198800"/>
            <a:ext cx="5395680" cy="5395680"/>
          </a:xfrm>
          <a:prstGeom prst="circularArrow">
            <a:avLst>
              <a:gd name="adj1" fmla="val 3993"/>
              <a:gd name="adj2" fmla="val 250492"/>
              <a:gd name="adj3" fmla="val 9772330"/>
              <a:gd name="adj4" fmla="val 8404096"/>
              <a:gd name="adj5" fmla="val 4658"/>
            </a:avLst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hade val="51000"/>
                  <a:satMod val="130000"/>
                </a:schemeClr>
              </a:gs>
              <a:gs pos="80000">
                <a:schemeClr val="accent1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  <a:lin ang="162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</p:sp>
      <p:sp>
        <p:nvSpPr>
          <p:cNvPr id="138" name="CustomShape 10"/>
          <p:cNvSpPr/>
          <p:nvPr/>
        </p:nvSpPr>
        <p:spPr>
          <a:xfrm>
            <a:off x="1433160" y="3344400"/>
            <a:ext cx="2092680" cy="1104120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/>
          </a:gradFill>
          <a:ln>
            <a:solidFill>
              <a:schemeClr val="accent6">
                <a:shade val="95000"/>
                <a:satMod val="10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20160" tIns="20160" rIns="20160" bIns="20160" anchor="ctr"/>
          <a:lstStyle/>
          <a:p>
            <a:pPr algn="ctr">
              <a:lnSpc>
                <a:spcPct val="90000"/>
              </a:lnSpc>
            </a:pPr>
            <a:r>
              <a:rPr lang="ru-RU" sz="1400" b="1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Комплексно-профилактическое и коррекционно-развивающее воздействие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CustomShape 11"/>
          <p:cNvSpPr/>
          <p:nvPr/>
        </p:nvSpPr>
        <p:spPr>
          <a:xfrm>
            <a:off x="2246400" y="1198800"/>
            <a:ext cx="5395680" cy="5395680"/>
          </a:xfrm>
          <a:prstGeom prst="circularArrow">
            <a:avLst>
              <a:gd name="adj1" fmla="val 3993"/>
              <a:gd name="adj2" fmla="val 250492"/>
              <a:gd name="adj3" fmla="val 13165612"/>
              <a:gd name="adj4" fmla="val 11577178"/>
              <a:gd name="adj5" fmla="val 4658"/>
            </a:avLst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hade val="51000"/>
                  <a:satMod val="130000"/>
                </a:schemeClr>
              </a:gs>
              <a:gs pos="80000">
                <a:schemeClr val="accent1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  <a:lin ang="162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</p:sp>
      <p:sp>
        <p:nvSpPr>
          <p:cNvPr id="140" name="CustomShape 12"/>
          <p:cNvSpPr/>
          <p:nvPr/>
        </p:nvSpPr>
        <p:spPr>
          <a:xfrm>
            <a:off x="3160080" y="1209960"/>
            <a:ext cx="1104120" cy="110412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/>
          </a:gradFill>
          <a:ln>
            <a:solidFill>
              <a:schemeClr val="dk1">
                <a:shade val="95000"/>
                <a:satMod val="10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 lIns="20160" tIns="20160" rIns="20160" bIns="20160" anchor="ctr"/>
          <a:lstStyle/>
          <a:p>
            <a:pPr algn="ctr">
              <a:lnSpc>
                <a:spcPct val="90000"/>
              </a:lnSpc>
            </a:pPr>
            <a:r>
              <a:rPr lang="ru-RU" sz="1400" b="1" strike="noStrike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Речевое воспитание в семье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CustomShape 13"/>
          <p:cNvSpPr/>
          <p:nvPr/>
        </p:nvSpPr>
        <p:spPr>
          <a:xfrm>
            <a:off x="2246400" y="1198800"/>
            <a:ext cx="5395680" cy="5395680"/>
          </a:xfrm>
          <a:prstGeom prst="circularArrow">
            <a:avLst>
              <a:gd name="adj1" fmla="val 3993"/>
              <a:gd name="adj2" fmla="val 250492"/>
              <a:gd name="adj3" fmla="val 16861820"/>
              <a:gd name="adj4" fmla="val 15239243"/>
              <a:gd name="adj5" fmla="val 4658"/>
            </a:avLst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hade val="51000"/>
                  <a:satMod val="130000"/>
                </a:schemeClr>
              </a:gs>
              <a:gs pos="80000">
                <a:schemeClr val="accent1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  <a:lin ang="162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43" name="CustomShape 1"/>
          <p:cNvSpPr/>
          <p:nvPr/>
        </p:nvSpPr>
        <p:spPr>
          <a:xfrm>
            <a:off x="457200" y="404640"/>
            <a:ext cx="8228520" cy="572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ru-RU" sz="3600" b="1" strike="noStrike" dirty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Наш прекрасный </a:t>
            </a:r>
            <a:r>
              <a:rPr lang="ru-RU" sz="3600" b="1" strike="noStrike" dirty="0" smtClean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уголок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3600" b="1" strike="noStrike" dirty="0" smtClean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Он </a:t>
            </a:r>
            <a:r>
              <a:rPr lang="ru-RU" sz="3600" b="1" strike="noStrike" dirty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не низок, не высок.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3600" b="1" strike="noStrike" dirty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Приходите к нам учиться,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3600" b="1" strike="noStrike" dirty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Будут вами все гордиться!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594" y="3043957"/>
            <a:ext cx="3387144" cy="3387144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2"/>
          <p:cNvPicPr/>
          <p:nvPr/>
        </p:nvPicPr>
        <p:blipFill>
          <a:blip r:embed="rId2"/>
          <a:stretch/>
        </p:blipFill>
        <p:spPr>
          <a:xfrm>
            <a:off x="0" y="-2736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45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dirty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Центр речевого развития </a:t>
            </a:r>
            <a:endParaRPr lang="ru-RU" sz="4400" b="1" strike="noStrike" dirty="0" smtClean="0">
              <a:solidFill>
                <a:srgbClr val="7030A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4400" b="1" strike="noStrike" dirty="0" smtClean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«Дом </a:t>
            </a:r>
            <a:r>
              <a:rPr lang="ru-RU" sz="4400" b="1" strike="noStrike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Каркуши-Говоруши</a:t>
            </a:r>
            <a:r>
              <a:rPr lang="ru-RU" sz="4400" b="1" strike="noStrike" dirty="0" smtClean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»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11"/>
          <a:stretch/>
        </p:blipFill>
        <p:spPr>
          <a:xfrm>
            <a:off x="373022" y="1718640"/>
            <a:ext cx="8396875" cy="451473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2"/>
          <p:cNvPicPr/>
          <p:nvPr/>
        </p:nvPicPr>
        <p:blipFill>
          <a:blip r:embed="rId2"/>
          <a:stretch/>
        </p:blipFill>
        <p:spPr>
          <a:xfrm>
            <a:off x="-143640" y="-161640"/>
            <a:ext cx="9286920" cy="7018920"/>
          </a:xfrm>
          <a:prstGeom prst="rect">
            <a:avLst/>
          </a:prstGeom>
          <a:ln>
            <a:noFill/>
          </a:ln>
        </p:spPr>
      </p:pic>
      <p:sp>
        <p:nvSpPr>
          <p:cNvPr id="148" name="CustomShape 1"/>
          <p:cNvSpPr/>
          <p:nvPr/>
        </p:nvSpPr>
        <p:spPr>
          <a:xfrm>
            <a:off x="432000" y="0"/>
            <a:ext cx="8228520" cy="99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dirty="0">
                <a:solidFill>
                  <a:srgbClr val="7030A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Наполняемость центра осуществляется по следующим разделам: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CustomShape 2"/>
          <p:cNvSpPr/>
          <p:nvPr/>
        </p:nvSpPr>
        <p:spPr>
          <a:xfrm rot="16212600">
            <a:off x="8188920" y="5609160"/>
            <a:ext cx="683640" cy="478800"/>
          </a:xfrm>
          <a:prstGeom prst="chevron">
            <a:avLst>
              <a:gd name="adj" fmla="val 15466"/>
            </a:avLst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21576000"/>
          </a:gradFill>
          <a:ln>
            <a:solidFill>
              <a:schemeClr val="accent6">
                <a:shade val="95000"/>
                <a:satMod val="10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fla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</p:sp>
      <p:sp>
        <p:nvSpPr>
          <p:cNvPr id="150" name="CustomShape 3"/>
          <p:cNvSpPr/>
          <p:nvPr/>
        </p:nvSpPr>
        <p:spPr>
          <a:xfrm rot="16208400">
            <a:off x="3971520" y="1858680"/>
            <a:ext cx="443520" cy="81936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vert="vert" lIns="15840" tIns="177840" rIns="15840" bIns="15840" anchor="ctr"/>
          <a:lstStyle/>
          <a:p>
            <a:pPr lvl="1">
              <a:lnSpc>
                <a:spcPct val="90000"/>
              </a:lnSpc>
              <a:buFont typeface="StarSymbol"/>
              <a:buChar char="l"/>
            </a:pPr>
            <a:r>
              <a:rPr lang="ru-RU" sz="2500" strike="noStrike">
                <a:solidFill>
                  <a:srgbClr val="000000"/>
                </a:solidFill>
                <a:latin typeface="Calibri"/>
                <a:ea typeface="DejaVu Sans"/>
              </a:rPr>
              <a:t>Артикуляционная гимнастика  </a:t>
            </a:r>
            <a:endParaRPr/>
          </a:p>
        </p:txBody>
      </p:sp>
      <p:sp>
        <p:nvSpPr>
          <p:cNvPr id="151" name="CustomShape 4"/>
          <p:cNvSpPr/>
          <p:nvPr/>
        </p:nvSpPr>
        <p:spPr>
          <a:xfrm rot="16207200">
            <a:off x="8189640" y="4993920"/>
            <a:ext cx="684360" cy="477720"/>
          </a:xfrm>
          <a:prstGeom prst="chevron">
            <a:avLst>
              <a:gd name="adj" fmla="val 15466"/>
            </a:avLst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21588000"/>
          </a:gradFill>
          <a:ln>
            <a:solidFill>
              <a:schemeClr val="accent5">
                <a:shade val="95000"/>
                <a:satMod val="10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fla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</p:sp>
      <p:sp>
        <p:nvSpPr>
          <p:cNvPr id="152" name="CustomShape 5"/>
          <p:cNvSpPr/>
          <p:nvPr/>
        </p:nvSpPr>
        <p:spPr>
          <a:xfrm rot="16211400">
            <a:off x="3971880" y="1246680"/>
            <a:ext cx="443880" cy="819324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vert="vert" lIns="15840" tIns="177840" rIns="15840" bIns="15840" anchor="ctr"/>
          <a:lstStyle/>
          <a:p>
            <a:pPr lvl="1">
              <a:lnSpc>
                <a:spcPct val="90000"/>
              </a:lnSpc>
              <a:buFont typeface="StarSymbol"/>
              <a:buChar char="l"/>
            </a:pPr>
            <a:r>
              <a:rPr lang="ru-RU" sz="2500" strike="noStrike">
                <a:solidFill>
                  <a:srgbClr val="000000"/>
                </a:solidFill>
                <a:latin typeface="Calibri"/>
                <a:ea typeface="DejaVu Sans"/>
              </a:rPr>
              <a:t>Звукопроизношение </a:t>
            </a:r>
            <a:endParaRPr/>
          </a:p>
        </p:txBody>
      </p:sp>
      <p:sp>
        <p:nvSpPr>
          <p:cNvPr id="153" name="CustomShape 6"/>
          <p:cNvSpPr/>
          <p:nvPr/>
        </p:nvSpPr>
        <p:spPr>
          <a:xfrm rot="16209000">
            <a:off x="8193240" y="4376160"/>
            <a:ext cx="683280" cy="478080"/>
          </a:xfrm>
          <a:prstGeom prst="chevron">
            <a:avLst>
              <a:gd name="adj" fmla="val 15466"/>
            </a:avLst>
          </a:prstGeom>
          <a:gradFill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21588000"/>
          </a:gradFill>
          <a:ln>
            <a:solidFill>
              <a:schemeClr val="accent4">
                <a:shade val="95000"/>
                <a:satMod val="10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flat" dir="t"/>
          </a:scene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154" name="CustomShape 7"/>
          <p:cNvSpPr/>
          <p:nvPr/>
        </p:nvSpPr>
        <p:spPr>
          <a:xfrm rot="16208400">
            <a:off x="3975480" y="627480"/>
            <a:ext cx="443520" cy="819432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vert="vert" lIns="15840" tIns="177840" rIns="15840" bIns="15840" anchor="ctr"/>
          <a:lstStyle/>
          <a:p>
            <a:pPr lvl="1">
              <a:lnSpc>
                <a:spcPct val="90000"/>
              </a:lnSpc>
              <a:buFont typeface="StarSymbol"/>
              <a:buChar char="l"/>
            </a:pPr>
            <a:r>
              <a:rPr lang="ru-RU" sz="2500" strike="noStrike">
                <a:solidFill>
                  <a:srgbClr val="000000"/>
                </a:solidFill>
                <a:latin typeface="Calibri"/>
                <a:ea typeface="DejaVu Sans"/>
              </a:rPr>
              <a:t>Речевое дыхание</a:t>
            </a:r>
            <a:endParaRPr/>
          </a:p>
        </p:txBody>
      </p:sp>
      <p:sp>
        <p:nvSpPr>
          <p:cNvPr id="155" name="CustomShape 8"/>
          <p:cNvSpPr/>
          <p:nvPr/>
        </p:nvSpPr>
        <p:spPr>
          <a:xfrm rot="16210800">
            <a:off x="8193600" y="3761280"/>
            <a:ext cx="683640" cy="478080"/>
          </a:xfrm>
          <a:prstGeom prst="chevron">
            <a:avLst>
              <a:gd name="adj" fmla="val 15466"/>
            </a:avLst>
          </a:prstGeom>
          <a:solidFill>
            <a:schemeClr val="accent3"/>
          </a:solidFill>
          <a:ln>
            <a:solidFill>
              <a:schemeClr val="lt1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fla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156" name="CustomShape 9"/>
          <p:cNvSpPr/>
          <p:nvPr/>
        </p:nvSpPr>
        <p:spPr>
          <a:xfrm rot="16216800">
            <a:off x="3975480" y="20160"/>
            <a:ext cx="444960" cy="81936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vert="vert" lIns="15840" tIns="177840" rIns="15840" bIns="15840" anchor="ctr"/>
          <a:lstStyle/>
          <a:p>
            <a:pPr lvl="1">
              <a:lnSpc>
                <a:spcPct val="90000"/>
              </a:lnSpc>
              <a:buFont typeface="StarSymbol"/>
              <a:buChar char="l"/>
            </a:pPr>
            <a:r>
              <a:rPr lang="ru-RU" sz="2500" strike="noStrike">
                <a:solidFill>
                  <a:srgbClr val="000000"/>
                </a:solidFill>
                <a:latin typeface="Calibri"/>
                <a:ea typeface="DejaVu Sans"/>
              </a:rPr>
              <a:t>Фонематические процессы</a:t>
            </a:r>
            <a:endParaRPr/>
          </a:p>
        </p:txBody>
      </p:sp>
      <p:sp>
        <p:nvSpPr>
          <p:cNvPr id="157" name="CustomShape 10"/>
          <p:cNvSpPr/>
          <p:nvPr/>
        </p:nvSpPr>
        <p:spPr>
          <a:xfrm rot="16205400">
            <a:off x="8193600" y="3144960"/>
            <a:ext cx="684000" cy="477720"/>
          </a:xfrm>
          <a:prstGeom prst="chevron">
            <a:avLst>
              <a:gd name="adj" fmla="val 15466"/>
            </a:avLst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0"/>
          </a:gradFill>
          <a:ln>
            <a:solidFill>
              <a:schemeClr val="accent6">
                <a:shade val="95000"/>
                <a:satMod val="10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fla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</p:sp>
      <p:sp>
        <p:nvSpPr>
          <p:cNvPr id="158" name="CustomShape 11"/>
          <p:cNvSpPr/>
          <p:nvPr/>
        </p:nvSpPr>
        <p:spPr>
          <a:xfrm rot="16208400">
            <a:off x="3979080" y="-603720"/>
            <a:ext cx="443880" cy="819324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vert="vert" lIns="15840" tIns="177840" rIns="15840" bIns="15840" anchor="ctr"/>
          <a:lstStyle/>
          <a:p>
            <a:pPr lvl="1">
              <a:lnSpc>
                <a:spcPct val="90000"/>
              </a:lnSpc>
              <a:buFont typeface="StarSymbol"/>
              <a:buChar char="l"/>
            </a:pPr>
            <a:r>
              <a:rPr lang="ru-RU" sz="2500" strike="noStrike">
                <a:solidFill>
                  <a:srgbClr val="000000"/>
                </a:solidFill>
                <a:latin typeface="Calibri"/>
                <a:ea typeface="DejaVu Sans"/>
              </a:rPr>
              <a:t>Формирование слоговой структуры слова</a:t>
            </a:r>
            <a:endParaRPr/>
          </a:p>
        </p:txBody>
      </p:sp>
      <p:sp>
        <p:nvSpPr>
          <p:cNvPr id="159" name="CustomShape 12"/>
          <p:cNvSpPr/>
          <p:nvPr/>
        </p:nvSpPr>
        <p:spPr>
          <a:xfrm rot="16212600">
            <a:off x="8197200" y="2528280"/>
            <a:ext cx="683640" cy="479520"/>
          </a:xfrm>
          <a:prstGeom prst="chevron">
            <a:avLst>
              <a:gd name="adj" fmla="val 15466"/>
            </a:avLst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21576000"/>
          </a:gradFill>
          <a:ln>
            <a:solidFill>
              <a:schemeClr val="accent5">
                <a:shade val="95000"/>
                <a:satMod val="10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fla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</p:sp>
      <p:sp>
        <p:nvSpPr>
          <p:cNvPr id="160" name="CustomShape 13"/>
          <p:cNvSpPr/>
          <p:nvPr/>
        </p:nvSpPr>
        <p:spPr>
          <a:xfrm rot="16208400">
            <a:off x="3979800" y="-1218600"/>
            <a:ext cx="443160" cy="819216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vert="vert" lIns="15840" tIns="177840" rIns="15840" bIns="15840" anchor="ctr"/>
          <a:lstStyle/>
          <a:p>
            <a:pPr lvl="1">
              <a:lnSpc>
                <a:spcPct val="90000"/>
              </a:lnSpc>
              <a:buFont typeface="StarSymbol"/>
              <a:buChar char="l"/>
            </a:pPr>
            <a:r>
              <a:rPr lang="ru-RU" sz="2500" strike="noStrike">
                <a:solidFill>
                  <a:srgbClr val="000000"/>
                </a:solidFill>
                <a:latin typeface="Calibri"/>
                <a:ea typeface="DejaVu Sans"/>
              </a:rPr>
              <a:t>Формирование лексико-грамматических категорий</a:t>
            </a:r>
            <a:endParaRPr/>
          </a:p>
        </p:txBody>
      </p:sp>
      <p:sp>
        <p:nvSpPr>
          <p:cNvPr id="161" name="CustomShape 14"/>
          <p:cNvSpPr/>
          <p:nvPr/>
        </p:nvSpPr>
        <p:spPr>
          <a:xfrm rot="16212600">
            <a:off x="8198280" y="1912320"/>
            <a:ext cx="684000" cy="479160"/>
          </a:xfrm>
          <a:prstGeom prst="chevron">
            <a:avLst>
              <a:gd name="adj" fmla="val 15466"/>
            </a:avLst>
          </a:prstGeom>
          <a:gradFill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21576000"/>
          </a:gradFill>
          <a:ln>
            <a:solidFill>
              <a:schemeClr val="accent4">
                <a:shade val="95000"/>
                <a:satMod val="10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flat" dir="t"/>
          </a:scene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162" name="CustomShape 15"/>
          <p:cNvSpPr/>
          <p:nvPr/>
        </p:nvSpPr>
        <p:spPr>
          <a:xfrm rot="16208400">
            <a:off x="3981240" y="-1835640"/>
            <a:ext cx="443880" cy="819324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vert="vert" lIns="15840" tIns="177840" rIns="15840" bIns="15840" anchor="ctr"/>
          <a:lstStyle/>
          <a:p>
            <a:pPr lvl="1">
              <a:lnSpc>
                <a:spcPct val="90000"/>
              </a:lnSpc>
              <a:buFont typeface="StarSymbol"/>
              <a:buChar char="l"/>
            </a:pPr>
            <a:r>
              <a:rPr lang="ru-RU" sz="2500" strike="noStrike">
                <a:solidFill>
                  <a:srgbClr val="000000"/>
                </a:solidFill>
                <a:latin typeface="Calibri"/>
                <a:ea typeface="DejaVu Sans"/>
              </a:rPr>
              <a:t>Связная речь </a:t>
            </a:r>
            <a:endParaRPr/>
          </a:p>
        </p:txBody>
      </p:sp>
      <p:sp>
        <p:nvSpPr>
          <p:cNvPr id="163" name="CustomShape 16"/>
          <p:cNvSpPr/>
          <p:nvPr/>
        </p:nvSpPr>
        <p:spPr>
          <a:xfrm rot="16212600">
            <a:off x="8200080" y="1296360"/>
            <a:ext cx="683280" cy="478440"/>
          </a:xfrm>
          <a:prstGeom prst="chevron">
            <a:avLst>
              <a:gd name="adj" fmla="val 15466"/>
            </a:avLst>
          </a:prstGeom>
          <a:solidFill>
            <a:schemeClr val="accent3"/>
          </a:solidFill>
          <a:ln>
            <a:solidFill>
              <a:schemeClr val="lt1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fla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164" name="CustomShape 17"/>
          <p:cNvSpPr/>
          <p:nvPr/>
        </p:nvSpPr>
        <p:spPr>
          <a:xfrm rot="16208400">
            <a:off x="3983400" y="-2451960"/>
            <a:ext cx="443520" cy="81936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vert="vert" lIns="15840" tIns="177840" rIns="15840" bIns="15840" anchor="ctr"/>
          <a:lstStyle/>
          <a:p>
            <a:pPr lvl="1">
              <a:lnSpc>
                <a:spcPct val="90000"/>
              </a:lnSpc>
              <a:buFont typeface="StarSymbol"/>
              <a:buChar char="l"/>
            </a:pPr>
            <a:r>
              <a:rPr lang="ru-RU" sz="2500" strike="noStrike">
                <a:solidFill>
                  <a:srgbClr val="000000"/>
                </a:solidFill>
                <a:latin typeface="Calibri"/>
                <a:ea typeface="DejaVu Sans"/>
              </a:rPr>
              <a:t>Подготовка к обучению грамоте </a:t>
            </a:r>
            <a:endParaRPr/>
          </a:p>
        </p:txBody>
      </p:sp>
      <p:sp>
        <p:nvSpPr>
          <p:cNvPr id="165" name="CustomShape 18"/>
          <p:cNvSpPr/>
          <p:nvPr/>
        </p:nvSpPr>
        <p:spPr>
          <a:xfrm rot="16209000">
            <a:off x="8191080" y="679320"/>
            <a:ext cx="683640" cy="477720"/>
          </a:xfrm>
          <a:prstGeom prst="chevron">
            <a:avLst>
              <a:gd name="adj" fmla="val 15466"/>
            </a:avLst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21588000"/>
          </a:gradFill>
          <a:ln>
            <a:solidFill>
              <a:schemeClr val="accent6">
                <a:shade val="95000"/>
                <a:satMod val="10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fla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</p:sp>
      <p:sp>
        <p:nvSpPr>
          <p:cNvPr id="166" name="CustomShape 19"/>
          <p:cNvSpPr/>
          <p:nvPr/>
        </p:nvSpPr>
        <p:spPr>
          <a:xfrm rot="16208400">
            <a:off x="3984840" y="-3067920"/>
            <a:ext cx="443520" cy="81936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vert="vert" lIns="15840" tIns="177840" rIns="15840" bIns="15840" anchor="ctr"/>
          <a:lstStyle/>
          <a:p>
            <a:pPr lvl="1">
              <a:lnSpc>
                <a:spcPct val="90000"/>
              </a:lnSpc>
              <a:buFont typeface="StarSymbol"/>
              <a:buChar char="l"/>
            </a:pPr>
            <a:r>
              <a:rPr lang="ru-RU" sz="2500" strike="noStrike">
                <a:solidFill>
                  <a:srgbClr val="000000"/>
                </a:solidFill>
                <a:latin typeface="Calibri"/>
                <a:ea typeface="DejaVu Sans"/>
              </a:rPr>
              <a:t>Мелкая моторика</a:t>
            </a:r>
            <a:endParaRPr/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207</Words>
  <Application>Microsoft Office PowerPoint</Application>
  <PresentationFormat>Экран (4:3)</PresentationFormat>
  <Paragraphs>64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Calibri</vt:lpstr>
      <vt:lpstr>DejaVu Sans</vt:lpstr>
      <vt:lpstr>StarSymbol</vt:lpstr>
      <vt:lpstr>Times New Roman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Наташа</cp:lastModifiedBy>
  <cp:revision>20</cp:revision>
  <cp:lastPrinted>2020-02-18T15:32:01Z</cp:lastPrinted>
  <dcterms:modified xsi:type="dcterms:W3CDTF">2020-05-31T18:40:53Z</dcterms:modified>
</cp:coreProperties>
</file>